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b28e449515_0_6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b28e449515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33781" y="1433649"/>
            <a:ext cx="6390300" cy="3952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33775" y="5456992"/>
            <a:ext cx="6390300" cy="1526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33775" y="2129799"/>
            <a:ext cx="6390300" cy="378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33775" y="6069481"/>
            <a:ext cx="6390300" cy="2504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33775" y="4141374"/>
            <a:ext cx="6390300" cy="1620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33775" y="2219044"/>
            <a:ext cx="6390300" cy="65781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33775"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624300"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33775" y="1069785"/>
            <a:ext cx="2106000" cy="14550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33775" y="2675618"/>
            <a:ext cx="2106000" cy="6121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67688" y="866746"/>
            <a:ext cx="4775700" cy="7876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9125" y="2374428"/>
            <a:ext cx="3033900" cy="2854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99125" y="5397207"/>
            <a:ext cx="3033900" cy="2378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704625" y="1394418"/>
            <a:ext cx="2877600" cy="71148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33775" y="8145800"/>
            <a:ext cx="4499100" cy="1165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s://www.voedingscentrum.nl/nl/duurzaam-eten.aspx"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664050" y="2358700"/>
            <a:ext cx="5529900" cy="772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i="1" sz="1200">
              <a:latin typeface="Calibri"/>
              <a:ea typeface="Calibri"/>
              <a:cs typeface="Calibri"/>
              <a:sym typeface="Calibri"/>
            </a:endParaRPr>
          </a:p>
        </p:txBody>
      </p:sp>
      <p:sp>
        <p:nvSpPr>
          <p:cNvPr id="55" name="Google Shape;55;p13"/>
          <p:cNvSpPr txBox="1"/>
          <p:nvPr/>
        </p:nvSpPr>
        <p:spPr>
          <a:xfrm>
            <a:off x="664050" y="2142775"/>
            <a:ext cx="5529900" cy="7065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100"/>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b="1" sz="1200">
              <a:latin typeface="Calibri"/>
              <a:ea typeface="Calibri"/>
              <a:cs typeface="Calibri"/>
              <a:sym typeface="Calibri"/>
            </a:endParaRPr>
          </a:p>
        </p:txBody>
      </p:sp>
      <p:sp>
        <p:nvSpPr>
          <p:cNvPr id="56" name="Google Shape;56;p13"/>
          <p:cNvSpPr txBox="1"/>
          <p:nvPr/>
        </p:nvSpPr>
        <p:spPr>
          <a:xfrm>
            <a:off x="664050" y="2142775"/>
            <a:ext cx="5529900" cy="62640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nl" sz="2400">
                <a:latin typeface="Calibri"/>
                <a:ea typeface="Calibri"/>
                <a:cs typeface="Calibri"/>
                <a:sym typeface="Calibri"/>
              </a:rPr>
              <a:t>Precies genoeg</a:t>
            </a:r>
            <a:endParaRPr b="1" sz="2400">
              <a:latin typeface="Calibri"/>
              <a:ea typeface="Calibri"/>
              <a:cs typeface="Calibri"/>
              <a:sym typeface="Calibri"/>
            </a:endParaRPr>
          </a:p>
          <a:p>
            <a:pPr indent="0" lvl="0" marL="0" rtl="0" algn="ctr">
              <a:lnSpc>
                <a:spcPct val="115000"/>
              </a:lnSpc>
              <a:spcBef>
                <a:spcPts val="0"/>
              </a:spcBef>
              <a:spcAft>
                <a:spcPts val="0"/>
              </a:spcAft>
              <a:buNone/>
            </a:pPr>
            <a:r>
              <a:rPr lang="nl" sz="1100">
                <a:solidFill>
                  <a:srgbClr val="F39430"/>
                </a:solidFill>
              </a:rPr>
              <a:t>Iedereen mag 2 kilo oprapen voor elke persoon die in zijn tent woont.</a:t>
            </a:r>
            <a:endParaRPr sz="1100">
              <a:solidFill>
                <a:srgbClr val="F39430"/>
              </a:solidFill>
            </a:endParaRPr>
          </a:p>
          <a:p>
            <a:pPr indent="0" lvl="0" marL="0" rtl="0" algn="ctr">
              <a:lnSpc>
                <a:spcPct val="115000"/>
              </a:lnSpc>
              <a:spcBef>
                <a:spcPts val="0"/>
              </a:spcBef>
              <a:spcAft>
                <a:spcPts val="0"/>
              </a:spcAft>
              <a:buNone/>
            </a:pPr>
            <a:r>
              <a:rPr lang="nl" sz="1100">
                <a:solidFill>
                  <a:srgbClr val="F39430"/>
                </a:solidFill>
              </a:rPr>
              <a:t>Exodus 16: 16</a:t>
            </a:r>
            <a:endParaRPr sz="1100">
              <a:solidFill>
                <a:srgbClr val="F39430"/>
              </a:solidFill>
            </a:endParaRPr>
          </a:p>
          <a:p>
            <a:pPr indent="0" lvl="0" marL="0" rtl="0" algn="l">
              <a:lnSpc>
                <a:spcPct val="115000"/>
              </a:lnSpc>
              <a:spcBef>
                <a:spcPts val="0"/>
              </a:spcBef>
              <a:spcAft>
                <a:spcPts val="0"/>
              </a:spcAft>
              <a:buNone/>
            </a:pPr>
            <a:r>
              <a:t/>
            </a:r>
            <a:endParaRPr b="1" sz="1100"/>
          </a:p>
          <a:p>
            <a:pPr indent="0" lvl="0" marL="0" rtl="0" algn="l">
              <a:lnSpc>
                <a:spcPct val="115000"/>
              </a:lnSpc>
              <a:spcBef>
                <a:spcPts val="0"/>
              </a:spcBef>
              <a:spcAft>
                <a:spcPts val="0"/>
              </a:spcAft>
              <a:buNone/>
            </a:pPr>
            <a:r>
              <a:rPr b="1" lang="nl" sz="1200"/>
              <a:t>Nodig</a:t>
            </a:r>
            <a:endParaRPr b="1" sz="1200"/>
          </a:p>
          <a:p>
            <a:pPr indent="-304800" lvl="0" marL="457200" rtl="0" algn="l">
              <a:lnSpc>
                <a:spcPct val="115000"/>
              </a:lnSpc>
              <a:spcBef>
                <a:spcPts val="0"/>
              </a:spcBef>
              <a:spcAft>
                <a:spcPts val="0"/>
              </a:spcAft>
              <a:buSzPts val="1200"/>
              <a:buChar char="-"/>
            </a:pPr>
            <a:r>
              <a:rPr lang="nl" sz="1200"/>
              <a:t>Voor ieder deelnemer een papieren rietje</a:t>
            </a:r>
            <a:endParaRPr sz="1200"/>
          </a:p>
          <a:p>
            <a:pPr indent="-304800" lvl="0" marL="457200" rtl="0" algn="l">
              <a:lnSpc>
                <a:spcPct val="115000"/>
              </a:lnSpc>
              <a:spcBef>
                <a:spcPts val="0"/>
              </a:spcBef>
              <a:spcAft>
                <a:spcPts val="0"/>
              </a:spcAft>
              <a:buSzPts val="1200"/>
              <a:buChar char="-"/>
            </a:pPr>
            <a:r>
              <a:rPr lang="nl" sz="1200"/>
              <a:t>Manna snoepjes of mini-marshmallows</a:t>
            </a:r>
            <a:endParaRPr sz="1200"/>
          </a:p>
          <a:p>
            <a:pPr indent="-304800" lvl="0" marL="457200" rtl="0" algn="l">
              <a:lnSpc>
                <a:spcPct val="115000"/>
              </a:lnSpc>
              <a:spcBef>
                <a:spcPts val="0"/>
              </a:spcBef>
              <a:spcAft>
                <a:spcPts val="0"/>
              </a:spcAft>
              <a:buSzPts val="1200"/>
              <a:buChar char="-"/>
            </a:pPr>
            <a:r>
              <a:rPr lang="nl" sz="1200"/>
              <a:t>Voor iedere deelnemers twee schaaltjes (een leeg schaaltje en een schaaltje gevuld met ‘manna’)</a:t>
            </a:r>
            <a:endParaRPr sz="1200"/>
          </a:p>
          <a:p>
            <a:pPr indent="-304800" lvl="0" marL="457200" rtl="0" algn="l">
              <a:lnSpc>
                <a:spcPct val="115000"/>
              </a:lnSpc>
              <a:spcBef>
                <a:spcPts val="0"/>
              </a:spcBef>
              <a:spcAft>
                <a:spcPts val="0"/>
              </a:spcAft>
              <a:buSzPts val="1200"/>
              <a:buChar char="-"/>
            </a:pPr>
            <a:r>
              <a:rPr lang="nl" sz="1200"/>
              <a:t>Een keukenweegschaal</a:t>
            </a:r>
            <a:endParaRPr sz="1200"/>
          </a:p>
          <a:p>
            <a:pPr indent="-304800" lvl="0" marL="457200" rtl="0" algn="l">
              <a:lnSpc>
                <a:spcPct val="115000"/>
              </a:lnSpc>
              <a:spcBef>
                <a:spcPts val="0"/>
              </a:spcBef>
              <a:spcAft>
                <a:spcPts val="0"/>
              </a:spcAft>
              <a:buSzPts val="1200"/>
              <a:buChar char="-"/>
            </a:pPr>
            <a:r>
              <a:rPr lang="nl" sz="1200"/>
              <a:t>Een stopwatch</a:t>
            </a:r>
            <a:endParaRPr sz="1200"/>
          </a:p>
          <a:p>
            <a:pPr indent="0" lvl="0" marL="457200" rtl="0" algn="l">
              <a:lnSpc>
                <a:spcPct val="115000"/>
              </a:lnSpc>
              <a:spcBef>
                <a:spcPts val="0"/>
              </a:spcBef>
              <a:spcAft>
                <a:spcPts val="0"/>
              </a:spcAft>
              <a:buNone/>
            </a:pPr>
            <a:r>
              <a:t/>
            </a:r>
            <a:endParaRPr b="1" sz="1200"/>
          </a:p>
          <a:p>
            <a:pPr indent="0" lvl="0" marL="0" rtl="0" algn="l">
              <a:lnSpc>
                <a:spcPct val="115000"/>
              </a:lnSpc>
              <a:spcBef>
                <a:spcPts val="0"/>
              </a:spcBef>
              <a:spcAft>
                <a:spcPts val="0"/>
              </a:spcAft>
              <a:buNone/>
            </a:pPr>
            <a:r>
              <a:rPr b="1" lang="nl" sz="1200"/>
              <a:t>Uitleg</a:t>
            </a:r>
            <a:endParaRPr b="1" sz="1200"/>
          </a:p>
          <a:p>
            <a:pPr indent="0" lvl="0" marL="0" rtl="0" algn="l">
              <a:lnSpc>
                <a:spcPct val="115000"/>
              </a:lnSpc>
              <a:spcBef>
                <a:spcPts val="0"/>
              </a:spcBef>
              <a:spcAft>
                <a:spcPts val="0"/>
              </a:spcAft>
              <a:buNone/>
            </a:pPr>
            <a:r>
              <a:rPr lang="nl" sz="1200"/>
              <a:t>Jullie gaan manna verzamelen net als de Israëlieten. Maar let op, het is net als in het bijbelverhaal heel belangrijk om niet te veel te verzamelen, maar precies genoeg! Bij het startsein doe je het rietje in je mond en probeer je precies 20 gram ‘manna’ met het rietje van het gevulde schaaltje naar het lege schaaltje te verplaatsen. Zuig een ‘manna’ vast met je rietje en blaas ‘m in het lege bakje. Stop na 2 minuten en weeg de manna dan op de weegschaal. </a:t>
            </a:r>
            <a:br>
              <a:rPr lang="nl" sz="1200"/>
            </a:br>
            <a:r>
              <a:rPr lang="nl" sz="1200"/>
              <a:t>Wie zit er het dichtst bij de 20 gram? </a:t>
            </a:r>
            <a:endParaRPr sz="1200"/>
          </a:p>
          <a:p>
            <a:pPr indent="0" lvl="0" marL="0" rtl="0" algn="l">
              <a:lnSpc>
                <a:spcPct val="115000"/>
              </a:lnSpc>
              <a:spcBef>
                <a:spcPts val="0"/>
              </a:spcBef>
              <a:spcAft>
                <a:spcPts val="0"/>
              </a:spcAft>
              <a:buNone/>
            </a:pPr>
            <a:r>
              <a:t/>
            </a:r>
            <a:endParaRPr b="1" sz="1200"/>
          </a:p>
          <a:p>
            <a:pPr indent="0" lvl="0" marL="0" rtl="0" algn="l">
              <a:lnSpc>
                <a:spcPct val="115000"/>
              </a:lnSpc>
              <a:spcBef>
                <a:spcPts val="0"/>
              </a:spcBef>
              <a:spcAft>
                <a:spcPts val="0"/>
              </a:spcAft>
              <a:buNone/>
            </a:pPr>
            <a:r>
              <a:rPr b="1" lang="nl" sz="1200"/>
              <a:t>Vraag</a:t>
            </a:r>
            <a:endParaRPr b="1" sz="1200"/>
          </a:p>
          <a:p>
            <a:pPr indent="-304800" lvl="0" marL="457200" rtl="0" algn="l">
              <a:lnSpc>
                <a:spcPct val="115000"/>
              </a:lnSpc>
              <a:spcBef>
                <a:spcPts val="0"/>
              </a:spcBef>
              <a:spcAft>
                <a:spcPts val="0"/>
              </a:spcAft>
              <a:buSzPts val="1200"/>
              <a:buChar char="●"/>
            </a:pPr>
            <a:r>
              <a:rPr lang="nl" sz="1200"/>
              <a:t>Waarom mochten de Israëlieten maar genoeg verzamelen voor een dag denk je?</a:t>
            </a:r>
            <a:endParaRPr sz="1200"/>
          </a:p>
          <a:p>
            <a:pPr indent="-304800" lvl="0" marL="457200" rtl="0" algn="l">
              <a:lnSpc>
                <a:spcPct val="115000"/>
              </a:lnSpc>
              <a:spcBef>
                <a:spcPts val="0"/>
              </a:spcBef>
              <a:spcAft>
                <a:spcPts val="0"/>
              </a:spcAft>
              <a:buSzPts val="1200"/>
              <a:buChar char="●"/>
            </a:pPr>
            <a:r>
              <a:rPr lang="nl" sz="1200"/>
              <a:t>Denk jij dat er genoeg eten en drinken op aarde is voor iedereen?</a:t>
            </a:r>
            <a:endParaRPr sz="1200"/>
          </a:p>
          <a:p>
            <a:pPr indent="0" lvl="0" marL="0" rtl="0" algn="l">
              <a:lnSpc>
                <a:spcPct val="115000"/>
              </a:lnSpc>
              <a:spcBef>
                <a:spcPts val="0"/>
              </a:spcBef>
              <a:spcAft>
                <a:spcPts val="0"/>
              </a:spcAft>
              <a:buNone/>
            </a:pPr>
            <a:br>
              <a:rPr lang="nl" sz="1200"/>
            </a:br>
            <a:r>
              <a:rPr lang="nl" sz="1200"/>
              <a:t>Tip: Doe de </a:t>
            </a:r>
            <a:r>
              <a:rPr lang="nl" sz="1200" u="sng">
                <a:solidFill>
                  <a:schemeClr val="hlink"/>
                </a:solidFill>
                <a:hlinkClick r:id="rId4"/>
              </a:rPr>
              <a:t>voedselafdruk </a:t>
            </a:r>
            <a:r>
              <a:rPr lang="nl" sz="1200"/>
              <a:t>van het Voedingscentrum.</a:t>
            </a:r>
            <a:endParaRPr sz="1200"/>
          </a:p>
          <a:p>
            <a:pPr indent="0" lvl="0" marL="0" rtl="0" algn="l">
              <a:lnSpc>
                <a:spcPct val="115000"/>
              </a:lnSpc>
              <a:spcBef>
                <a:spcPts val="0"/>
              </a:spcBef>
              <a:spcAft>
                <a:spcPts val="0"/>
              </a:spcAft>
              <a:buNone/>
            </a:pPr>
            <a:r>
              <a:t/>
            </a:r>
            <a:endParaRPr b="1" sz="1200"/>
          </a:p>
        </p:txBody>
      </p:sp>
      <p:pic>
        <p:nvPicPr>
          <p:cNvPr id="57" name="Google Shape;57;p13"/>
          <p:cNvPicPr preferRelativeResize="0"/>
          <p:nvPr/>
        </p:nvPicPr>
        <p:blipFill>
          <a:blip r:embed="rId5">
            <a:alphaModFix/>
          </a:blip>
          <a:stretch>
            <a:fillRect/>
          </a:stretch>
        </p:blipFill>
        <p:spPr>
          <a:xfrm>
            <a:off x="2337438" y="8406775"/>
            <a:ext cx="2183124" cy="12077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